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1" r:id="rId7"/>
    <p:sldId id="283" r:id="rId8"/>
    <p:sldId id="286" r:id="rId9"/>
    <p:sldId id="285" r:id="rId10"/>
    <p:sldId id="284" r:id="rId11"/>
    <p:sldId id="288" r:id="rId12"/>
    <p:sldId id="290" r:id="rId13"/>
    <p:sldId id="289" r:id="rId14"/>
    <p:sldId id="2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41" autoAdjust="0"/>
    <p:restoredTop sz="94619" autoAdjust="0"/>
  </p:normalViewPr>
  <p:slideViewPr>
    <p:cSldViewPr snapToGrid="0">
      <p:cViewPr varScale="1">
        <p:scale>
          <a:sx n="101" d="100"/>
          <a:sy n="101" d="100"/>
        </p:scale>
        <p:origin x="427"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3d5" qsCatId="3D"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Scraping Data</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The data has been scraped form various websites  and stored in data frame and then a csv file was been generated</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Cleaning data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The generated CSV is being loaded and merged and later being cleaned and balanced for starting NLP </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Building Model</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NLP being done the model is used to predict test data and some hardcoded values to test its accuracy</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custLinFactNeighborY="-116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62101"/>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Scraping Data</a:t>
          </a:r>
        </a:p>
      </dsp:txBody>
      <dsp:txXfrm>
        <a:off x="4228" y="1674437"/>
        <a:ext cx="3088125" cy="463218"/>
      </dsp:txXfrm>
    </dsp:sp>
    <dsp:sp modelId="{DD091D0A-5A25-4241-91F3-18D32B0BDD4F}">
      <dsp:nvSpPr>
        <dsp:cNvPr id="0" name=""/>
        <dsp:cNvSpPr/>
      </dsp:nvSpPr>
      <dsp:spPr>
        <a:xfrm>
          <a:off x="4228"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The data has been scraped form various websites  and stored in data frame and then a csv file was been generated</a:t>
          </a:r>
        </a:p>
      </dsp:txBody>
      <dsp:txXfrm>
        <a:off x="4228" y="2192964"/>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Cleaning data</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The generated CSV is being loaded and merged and later being cleaned and balanced for starting NLP </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Building Model</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NLP being done the model is used to predict test data and some hardcoded values to test its accuracy</a:t>
          </a:r>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12-Aug-21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12-Aug-21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12-Aug-21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12-Aug-21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Ratings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Abhishek Pai</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8D6A-7C5A-4304-8E48-A38A2A3181A0}"/>
              </a:ext>
            </a:extLst>
          </p:cNvPr>
          <p:cNvSpPr>
            <a:spLocks noGrp="1"/>
          </p:cNvSpPr>
          <p:nvPr>
            <p:ph type="title"/>
          </p:nvPr>
        </p:nvSpPr>
        <p:spPr/>
        <p:txBody>
          <a:bodyPr/>
          <a:lstStyle/>
          <a:p>
            <a:r>
              <a:rPr lang="en-US" dirty="0"/>
              <a:t>Sample Prediction</a:t>
            </a:r>
          </a:p>
        </p:txBody>
      </p:sp>
      <p:sp>
        <p:nvSpPr>
          <p:cNvPr id="3" name="Text Placeholder 2">
            <a:extLst>
              <a:ext uri="{FF2B5EF4-FFF2-40B4-BE49-F238E27FC236}">
                <a16:creationId xmlns:a16="http://schemas.microsoft.com/office/drawing/2014/main" id="{C7DB7232-42CC-42A3-9DF7-640A763326F7}"/>
              </a:ext>
            </a:extLst>
          </p:cNvPr>
          <p:cNvSpPr>
            <a:spLocks noGrp="1"/>
          </p:cNvSpPr>
          <p:nvPr>
            <p:ph type="body" idx="1"/>
          </p:nvPr>
        </p:nvSpPr>
        <p:spPr/>
        <p:txBody>
          <a:bodyPr/>
          <a:lstStyle/>
          <a:p>
            <a:r>
              <a:rPr lang="en-US" dirty="0"/>
              <a:t>Input </a:t>
            </a:r>
          </a:p>
        </p:txBody>
      </p:sp>
      <p:pic>
        <p:nvPicPr>
          <p:cNvPr id="8" name="Content Placeholder 7">
            <a:extLst>
              <a:ext uri="{FF2B5EF4-FFF2-40B4-BE49-F238E27FC236}">
                <a16:creationId xmlns:a16="http://schemas.microsoft.com/office/drawing/2014/main" id="{635021D0-9B19-40BE-B34E-9E4D579D8B3D}"/>
              </a:ext>
            </a:extLst>
          </p:cNvPr>
          <p:cNvPicPr>
            <a:picLocks noGrp="1" noChangeAspect="1"/>
          </p:cNvPicPr>
          <p:nvPr>
            <p:ph sz="half" idx="2"/>
          </p:nvPr>
        </p:nvPicPr>
        <p:blipFill rotWithShape="1">
          <a:blip r:embed="rId2"/>
          <a:srcRect l="22533" t="49971" r="18653" b="38828"/>
          <a:stretch/>
        </p:blipFill>
        <p:spPr>
          <a:xfrm>
            <a:off x="913795" y="3020036"/>
            <a:ext cx="5025610" cy="817927"/>
          </a:xfrm>
        </p:spPr>
      </p:pic>
      <p:sp>
        <p:nvSpPr>
          <p:cNvPr id="5" name="Text Placeholder 4">
            <a:extLst>
              <a:ext uri="{FF2B5EF4-FFF2-40B4-BE49-F238E27FC236}">
                <a16:creationId xmlns:a16="http://schemas.microsoft.com/office/drawing/2014/main" id="{6E08B661-821A-4B86-88A9-C59EEB3BB471}"/>
              </a:ext>
            </a:extLst>
          </p:cNvPr>
          <p:cNvSpPr>
            <a:spLocks noGrp="1"/>
          </p:cNvSpPr>
          <p:nvPr>
            <p:ph type="body" sz="quarter" idx="3"/>
          </p:nvPr>
        </p:nvSpPr>
        <p:spPr/>
        <p:txBody>
          <a:bodyPr/>
          <a:lstStyle/>
          <a:p>
            <a:r>
              <a:rPr lang="en-US" dirty="0"/>
              <a:t>Output</a:t>
            </a:r>
          </a:p>
        </p:txBody>
      </p:sp>
      <p:pic>
        <p:nvPicPr>
          <p:cNvPr id="10" name="Content Placeholder 9">
            <a:extLst>
              <a:ext uri="{FF2B5EF4-FFF2-40B4-BE49-F238E27FC236}">
                <a16:creationId xmlns:a16="http://schemas.microsoft.com/office/drawing/2014/main" id="{C54A9CE8-D65A-4461-B055-66713897A7DE}"/>
              </a:ext>
            </a:extLst>
          </p:cNvPr>
          <p:cNvPicPr>
            <a:picLocks noGrp="1" noChangeAspect="1"/>
          </p:cNvPicPr>
          <p:nvPr>
            <p:ph sz="quarter" idx="4"/>
          </p:nvPr>
        </p:nvPicPr>
        <p:blipFill rotWithShape="1">
          <a:blip r:embed="rId3"/>
          <a:srcRect l="18172" t="60513" r="35232" b="29250"/>
          <a:stretch/>
        </p:blipFill>
        <p:spPr>
          <a:xfrm>
            <a:off x="6363166" y="3020036"/>
            <a:ext cx="4869693" cy="775982"/>
          </a:xfrm>
        </p:spPr>
      </p:pic>
    </p:spTree>
    <p:extLst>
      <p:ext uri="{BB962C8B-B14F-4D97-AF65-F5344CB8AC3E}">
        <p14:creationId xmlns:p14="http://schemas.microsoft.com/office/powerpoint/2010/main" val="296452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DC8E-9FD0-47A5-B6AA-ABA009F2C6B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98DFAAA-73B6-4F15-8666-2F3D43252240}"/>
              </a:ext>
            </a:extLst>
          </p:cNvPr>
          <p:cNvSpPr>
            <a:spLocks noGrp="1"/>
          </p:cNvSpPr>
          <p:nvPr>
            <p:ph idx="1"/>
          </p:nvPr>
        </p:nvSpPr>
        <p:spPr/>
        <p:txBody>
          <a:bodyPr/>
          <a:lstStyle/>
          <a:p>
            <a:pPr algn="l"/>
            <a:r>
              <a:rPr lang="en-US" b="0" i="0" dirty="0">
                <a:solidFill>
                  <a:schemeClr val="tx1"/>
                </a:solidFill>
                <a:effectLst/>
                <a:latin typeface="Helvetica Neue"/>
              </a:rPr>
              <a:t>The project is based on doing sentiment analysis on review and providing related ratings . random forest classifier has been used which provided 57 % accuracy and as per tests the model provides a fair accuracy. Although the accuracy can be improved by adding a lot of data to help model understand the ratings based on reviews there is a huge scope of improvement.</a:t>
            </a:r>
          </a:p>
          <a:p>
            <a:pPr marL="36900" indent="0">
              <a:buNone/>
            </a:pPr>
            <a:br>
              <a:rPr lang="en-US" dirty="0"/>
            </a:br>
            <a:endParaRPr lang="en-US" dirty="0"/>
          </a:p>
        </p:txBody>
      </p:sp>
    </p:spTree>
    <p:extLst>
      <p:ext uri="{BB962C8B-B14F-4D97-AF65-F5344CB8AC3E}">
        <p14:creationId xmlns:p14="http://schemas.microsoft.com/office/powerpoint/2010/main" val="306533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A626-60EC-4B3A-A9CB-4CCAA74FE5B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E4BA0A7-92BA-4F81-86BE-7DAFEC10154F}"/>
              </a:ext>
            </a:extLst>
          </p:cNvPr>
          <p:cNvSpPr>
            <a:spLocks noGrp="1"/>
          </p:cNvSpPr>
          <p:nvPr>
            <p:ph idx="1"/>
          </p:nvPr>
        </p:nvSpPr>
        <p:spPr/>
        <p:txBody>
          <a:bodyPr/>
          <a:lstStyle/>
          <a:p>
            <a:r>
              <a:rPr lang="en-US" dirty="0"/>
              <a:t>A client who has a website where people write different reviews for technical products. Now they are adding a new feature to their website </a:t>
            </a:r>
            <a:r>
              <a:rPr lang="en-US" dirty="0" err="1"/>
              <a:t>i.E.</a:t>
            </a:r>
            <a:r>
              <a:rPr lang="en-US" dirty="0"/>
              <a:t>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p>
        </p:txBody>
      </p:sp>
    </p:spTree>
    <p:extLst>
      <p:ext uri="{BB962C8B-B14F-4D97-AF65-F5344CB8AC3E}">
        <p14:creationId xmlns:p14="http://schemas.microsoft.com/office/powerpoint/2010/main" val="272377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Steps Followed</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76433093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CF51-C3E5-4B31-AEE6-07D75FC2388C}"/>
              </a:ext>
            </a:extLst>
          </p:cNvPr>
          <p:cNvSpPr>
            <a:spLocks noGrp="1"/>
          </p:cNvSpPr>
          <p:nvPr>
            <p:ph type="title"/>
          </p:nvPr>
        </p:nvSpPr>
        <p:spPr/>
        <p:txBody>
          <a:bodyPr/>
          <a:lstStyle/>
          <a:p>
            <a:r>
              <a:rPr lang="en-US" dirty="0"/>
              <a:t>Data Collection Phase</a:t>
            </a:r>
          </a:p>
        </p:txBody>
      </p:sp>
      <p:sp>
        <p:nvSpPr>
          <p:cNvPr id="3" name="Content Placeholder 2">
            <a:extLst>
              <a:ext uri="{FF2B5EF4-FFF2-40B4-BE49-F238E27FC236}">
                <a16:creationId xmlns:a16="http://schemas.microsoft.com/office/drawing/2014/main" id="{C8ED000E-B8C7-4761-9623-427AA59DC5D8}"/>
              </a:ext>
            </a:extLst>
          </p:cNvPr>
          <p:cNvSpPr>
            <a:spLocks noGrp="1"/>
          </p:cNvSpPr>
          <p:nvPr>
            <p:ph idx="1"/>
          </p:nvPr>
        </p:nvSpPr>
        <p:spPr/>
        <p:txBody>
          <a:bodyPr>
            <a:normAutofit lnSpcReduction="10000"/>
          </a:bodyPr>
          <a:lstStyle/>
          <a:p>
            <a:r>
              <a:rPr lang="en-US" dirty="0"/>
              <a:t>20000+ rows of data has be scraped for better the model .This section contains the reviews of different laptops, Phones, Headphones, smart watches, Professional Cameras, Printers, Monitors, Home theater, Router from different ecommerce websites.</a:t>
            </a:r>
          </a:p>
          <a:p>
            <a:r>
              <a:rPr lang="en-US" dirty="0"/>
              <a:t> Basically, the columns are</a:t>
            </a:r>
          </a:p>
          <a:p>
            <a:r>
              <a:rPr lang="en-US" dirty="0"/>
              <a:t>1) reviews of the product. </a:t>
            </a:r>
          </a:p>
          <a:p>
            <a:r>
              <a:rPr lang="en-US" dirty="0"/>
              <a:t>2) rating of the product. </a:t>
            </a:r>
          </a:p>
          <a:p>
            <a:r>
              <a:rPr lang="en-US" dirty="0"/>
              <a:t>The other data was fetch which was being removed in cleaning process</a:t>
            </a:r>
          </a:p>
        </p:txBody>
      </p:sp>
    </p:spTree>
    <p:extLst>
      <p:ext uri="{BB962C8B-B14F-4D97-AF65-F5344CB8AC3E}">
        <p14:creationId xmlns:p14="http://schemas.microsoft.com/office/powerpoint/2010/main" val="261702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86E4-87EA-45E6-8498-2BFDF95CE619}"/>
              </a:ext>
            </a:extLst>
          </p:cNvPr>
          <p:cNvSpPr>
            <a:spLocks noGrp="1"/>
          </p:cNvSpPr>
          <p:nvPr>
            <p:ph type="title"/>
          </p:nvPr>
        </p:nvSpPr>
        <p:spPr/>
        <p:txBody>
          <a:bodyPr/>
          <a:lstStyle/>
          <a:p>
            <a:r>
              <a:rPr lang="en-US" dirty="0"/>
              <a:t>Graph of balanced dataset</a:t>
            </a:r>
          </a:p>
        </p:txBody>
      </p:sp>
      <p:pic>
        <p:nvPicPr>
          <p:cNvPr id="5" name="Content Placeholder 4">
            <a:extLst>
              <a:ext uri="{FF2B5EF4-FFF2-40B4-BE49-F238E27FC236}">
                <a16:creationId xmlns:a16="http://schemas.microsoft.com/office/drawing/2014/main" id="{085FC8C7-56AF-4633-ABA9-71CE66B25AB5}"/>
              </a:ext>
            </a:extLst>
          </p:cNvPr>
          <p:cNvPicPr>
            <a:picLocks noGrp="1" noChangeAspect="1"/>
          </p:cNvPicPr>
          <p:nvPr>
            <p:ph idx="1"/>
          </p:nvPr>
        </p:nvPicPr>
        <p:blipFill>
          <a:blip r:embed="rId2"/>
          <a:stretch>
            <a:fillRect/>
          </a:stretch>
        </p:blipFill>
        <p:spPr>
          <a:xfrm>
            <a:off x="3588063" y="2257749"/>
            <a:ext cx="5015873" cy="33269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643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0522-5573-4E3C-A25B-E8C92112AD0D}"/>
              </a:ext>
            </a:extLst>
          </p:cNvPr>
          <p:cNvSpPr>
            <a:spLocks noGrp="1"/>
          </p:cNvSpPr>
          <p:nvPr>
            <p:ph type="title"/>
          </p:nvPr>
        </p:nvSpPr>
        <p:spPr/>
        <p:txBody>
          <a:bodyPr/>
          <a:lstStyle/>
          <a:p>
            <a:r>
              <a:rPr lang="en-US" dirty="0"/>
              <a:t>Cloud of Words based on tokens </a:t>
            </a:r>
          </a:p>
        </p:txBody>
      </p:sp>
      <p:pic>
        <p:nvPicPr>
          <p:cNvPr id="5" name="Content Placeholder 4">
            <a:extLst>
              <a:ext uri="{FF2B5EF4-FFF2-40B4-BE49-F238E27FC236}">
                <a16:creationId xmlns:a16="http://schemas.microsoft.com/office/drawing/2014/main" id="{23A1A290-B7B4-4076-9395-5CE0E26D1054}"/>
              </a:ext>
            </a:extLst>
          </p:cNvPr>
          <p:cNvPicPr>
            <a:picLocks noGrp="1" noChangeAspect="1"/>
          </p:cNvPicPr>
          <p:nvPr>
            <p:ph idx="1"/>
          </p:nvPr>
        </p:nvPicPr>
        <p:blipFill>
          <a:blip r:embed="rId2"/>
          <a:stretch>
            <a:fillRect/>
          </a:stretch>
        </p:blipFill>
        <p:spPr>
          <a:xfrm>
            <a:off x="2487375" y="2076450"/>
            <a:ext cx="7207724" cy="3714750"/>
          </a:xfrm>
        </p:spPr>
      </p:pic>
    </p:spTree>
    <p:extLst>
      <p:ext uri="{BB962C8B-B14F-4D97-AF65-F5344CB8AC3E}">
        <p14:creationId xmlns:p14="http://schemas.microsoft.com/office/powerpoint/2010/main" val="154239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53F7-E140-4BCE-9784-D13793AADD0A}"/>
              </a:ext>
            </a:extLst>
          </p:cNvPr>
          <p:cNvSpPr>
            <a:spLocks noGrp="1"/>
          </p:cNvSpPr>
          <p:nvPr>
            <p:ph type="title"/>
          </p:nvPr>
        </p:nvSpPr>
        <p:spPr/>
        <p:txBody>
          <a:bodyPr/>
          <a:lstStyle/>
          <a:p>
            <a:r>
              <a:rPr lang="en-US" dirty="0"/>
              <a:t>Model Building Phase</a:t>
            </a:r>
          </a:p>
        </p:txBody>
      </p:sp>
      <p:sp>
        <p:nvSpPr>
          <p:cNvPr id="3" name="Content Placeholder 2">
            <a:extLst>
              <a:ext uri="{FF2B5EF4-FFF2-40B4-BE49-F238E27FC236}">
                <a16:creationId xmlns:a16="http://schemas.microsoft.com/office/drawing/2014/main" id="{D6D32FC6-2A26-42C2-93E3-6F71F396374C}"/>
              </a:ext>
            </a:extLst>
          </p:cNvPr>
          <p:cNvSpPr>
            <a:spLocks noGrp="1"/>
          </p:cNvSpPr>
          <p:nvPr>
            <p:ph idx="1"/>
          </p:nvPr>
        </p:nvSpPr>
        <p:spPr/>
        <p:txBody>
          <a:bodyPr>
            <a:normAutofit fontScale="85000" lnSpcReduction="20000"/>
          </a:bodyPr>
          <a:lstStyle/>
          <a:p>
            <a:r>
              <a:rPr lang="en-US" dirty="0"/>
              <a:t>After collecting the data, a machine learning model was build . Before model building all data preprocessing steps involving NLP was being followed. </a:t>
            </a:r>
          </a:p>
          <a:p>
            <a:r>
              <a:rPr lang="en-US" dirty="0"/>
              <a:t>The complete life cycle of data science was being followed. Including all the steps like</a:t>
            </a:r>
          </a:p>
          <a:p>
            <a:r>
              <a:rPr lang="en-US" dirty="0"/>
              <a:t>1. Data Cleaning </a:t>
            </a:r>
          </a:p>
          <a:p>
            <a:r>
              <a:rPr lang="en-US" dirty="0"/>
              <a:t>2. Exploratory Data Analysis </a:t>
            </a:r>
          </a:p>
          <a:p>
            <a:r>
              <a:rPr lang="en-US" dirty="0"/>
              <a:t>3. Data Preprocessing </a:t>
            </a:r>
          </a:p>
          <a:p>
            <a:r>
              <a:rPr lang="en-US" dirty="0"/>
              <a:t>4. Model Building </a:t>
            </a:r>
          </a:p>
          <a:p>
            <a:r>
              <a:rPr lang="en-US" dirty="0"/>
              <a:t>5. Model Evaluation</a:t>
            </a:r>
          </a:p>
          <a:p>
            <a:r>
              <a:rPr lang="en-US" dirty="0"/>
              <a:t> 6. Selecting the best mode</a:t>
            </a:r>
          </a:p>
        </p:txBody>
      </p:sp>
    </p:spTree>
    <p:extLst>
      <p:ext uri="{BB962C8B-B14F-4D97-AF65-F5344CB8AC3E}">
        <p14:creationId xmlns:p14="http://schemas.microsoft.com/office/powerpoint/2010/main" val="331770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3238-CB1F-4444-A86E-6EACD3DE659A}"/>
              </a:ext>
            </a:extLst>
          </p:cNvPr>
          <p:cNvSpPr>
            <a:spLocks noGrp="1"/>
          </p:cNvSpPr>
          <p:nvPr>
            <p:ph type="title"/>
          </p:nvPr>
        </p:nvSpPr>
        <p:spPr/>
        <p:txBody>
          <a:bodyPr/>
          <a:lstStyle/>
          <a:p>
            <a:r>
              <a:rPr lang="en-US" dirty="0"/>
              <a:t>Classification Report</a:t>
            </a:r>
          </a:p>
        </p:txBody>
      </p:sp>
      <p:pic>
        <p:nvPicPr>
          <p:cNvPr id="5" name="Content Placeholder 4">
            <a:extLst>
              <a:ext uri="{FF2B5EF4-FFF2-40B4-BE49-F238E27FC236}">
                <a16:creationId xmlns:a16="http://schemas.microsoft.com/office/drawing/2014/main" id="{A423F717-7473-4A88-8CE3-AF13D4085A1F}"/>
              </a:ext>
            </a:extLst>
          </p:cNvPr>
          <p:cNvPicPr>
            <a:picLocks noGrp="1" noChangeAspect="1"/>
          </p:cNvPicPr>
          <p:nvPr>
            <p:ph idx="1"/>
          </p:nvPr>
        </p:nvPicPr>
        <p:blipFill rotWithShape="1">
          <a:blip r:embed="rId2"/>
          <a:srcRect l="22264" t="32045" r="27041" b="15490"/>
          <a:stretch/>
        </p:blipFill>
        <p:spPr>
          <a:xfrm>
            <a:off x="2508307" y="1993479"/>
            <a:ext cx="7008387" cy="4079928"/>
          </a:xfrm>
        </p:spPr>
      </p:pic>
    </p:spTree>
    <p:extLst>
      <p:ext uri="{BB962C8B-B14F-4D97-AF65-F5344CB8AC3E}">
        <p14:creationId xmlns:p14="http://schemas.microsoft.com/office/powerpoint/2010/main" val="49398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2A65-FE3D-46A0-8CBA-9A267B13EAB2}"/>
              </a:ext>
            </a:extLst>
          </p:cNvPr>
          <p:cNvSpPr>
            <a:spLocks noGrp="1"/>
          </p:cNvSpPr>
          <p:nvPr>
            <p:ph type="title"/>
          </p:nvPr>
        </p:nvSpPr>
        <p:spPr/>
        <p:txBody>
          <a:bodyPr/>
          <a:lstStyle/>
          <a:p>
            <a:r>
              <a:rPr lang="en-US" dirty="0"/>
              <a:t>Roc Curve</a:t>
            </a:r>
          </a:p>
        </p:txBody>
      </p:sp>
      <p:pic>
        <p:nvPicPr>
          <p:cNvPr id="6" name="Content Placeholder 5">
            <a:extLst>
              <a:ext uri="{FF2B5EF4-FFF2-40B4-BE49-F238E27FC236}">
                <a16:creationId xmlns:a16="http://schemas.microsoft.com/office/drawing/2014/main" id="{2D69A6CB-141E-4DE1-A93D-B95FF979E77F}"/>
              </a:ext>
            </a:extLst>
          </p:cNvPr>
          <p:cNvPicPr>
            <a:picLocks noGrp="1" noChangeAspect="1"/>
          </p:cNvPicPr>
          <p:nvPr>
            <p:ph sz="half" idx="1"/>
          </p:nvPr>
        </p:nvPicPr>
        <p:blipFill rotWithShape="1">
          <a:blip r:embed="rId2"/>
          <a:srcRect l="23839" t="23147" r="39365" b="12207"/>
          <a:stretch/>
        </p:blipFill>
        <p:spPr>
          <a:xfrm>
            <a:off x="1421934" y="2076450"/>
            <a:ext cx="4359351" cy="4308181"/>
          </a:xfrm>
        </p:spPr>
      </p:pic>
      <p:pic>
        <p:nvPicPr>
          <p:cNvPr id="8" name="Content Placeholder 7">
            <a:extLst>
              <a:ext uri="{FF2B5EF4-FFF2-40B4-BE49-F238E27FC236}">
                <a16:creationId xmlns:a16="http://schemas.microsoft.com/office/drawing/2014/main" id="{D0C51075-08A8-490C-8B83-322B5B4406D0}"/>
              </a:ext>
            </a:extLst>
          </p:cNvPr>
          <p:cNvPicPr>
            <a:picLocks noGrp="1" noChangeAspect="1"/>
          </p:cNvPicPr>
          <p:nvPr>
            <p:ph sz="half" idx="2"/>
          </p:nvPr>
        </p:nvPicPr>
        <p:blipFill rotWithShape="1">
          <a:blip r:embed="rId3"/>
          <a:srcRect l="23549" t="21467" r="39502" b="13140"/>
          <a:stretch/>
        </p:blipFill>
        <p:spPr>
          <a:xfrm>
            <a:off x="6337881" y="2082742"/>
            <a:ext cx="4257414" cy="4238363"/>
          </a:xfrm>
        </p:spPr>
      </p:pic>
    </p:spTree>
    <p:extLst>
      <p:ext uri="{BB962C8B-B14F-4D97-AF65-F5344CB8AC3E}">
        <p14:creationId xmlns:p14="http://schemas.microsoft.com/office/powerpoint/2010/main" val="2396892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{6AD78C0C-590E-4B8D-8614-0D349CEC893F}tf11665031_win32</Template>
  <TotalTime>78</TotalTime>
  <Words>422</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 Nova</vt:lpstr>
      <vt:lpstr>Arial Nova Light</vt:lpstr>
      <vt:lpstr>Helvetica Neue</vt:lpstr>
      <vt:lpstr>Wingdings 2</vt:lpstr>
      <vt:lpstr>SlateVTI</vt:lpstr>
      <vt:lpstr>Ratings Prediction</vt:lpstr>
      <vt:lpstr>Problem Statement</vt:lpstr>
      <vt:lpstr>Steps Followed</vt:lpstr>
      <vt:lpstr>Data Collection Phase</vt:lpstr>
      <vt:lpstr>Graph of balanced dataset</vt:lpstr>
      <vt:lpstr>Cloud of Words based on tokens </vt:lpstr>
      <vt:lpstr>Model Building Phase</vt:lpstr>
      <vt:lpstr>Classification Report</vt:lpstr>
      <vt:lpstr>Roc Curve</vt:lpstr>
      <vt:lpstr>Sample Prediction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Ratings Prediction</dc:title>
  <dc:creator>Abhishek pai</dc:creator>
  <cp:lastModifiedBy>Abhishek pai</cp:lastModifiedBy>
  <cp:revision>4</cp:revision>
  <dcterms:created xsi:type="dcterms:W3CDTF">2021-08-12T16:05:49Z</dcterms:created>
  <dcterms:modified xsi:type="dcterms:W3CDTF">2021-08-12T17:24:24Z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